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81" r:id="rId2"/>
    <p:sldId id="293" r:id="rId3"/>
    <p:sldId id="297" r:id="rId4"/>
    <p:sldId id="285" r:id="rId5"/>
    <p:sldId id="286" r:id="rId6"/>
    <p:sldId id="292" r:id="rId7"/>
    <p:sldId id="302" r:id="rId8"/>
    <p:sldId id="284" r:id="rId9"/>
    <p:sldId id="287" r:id="rId10"/>
    <p:sldId id="288" r:id="rId11"/>
    <p:sldId id="289" r:id="rId12"/>
    <p:sldId id="294" r:id="rId13"/>
    <p:sldId id="295" r:id="rId14"/>
    <p:sldId id="290" r:id="rId15"/>
    <p:sldId id="301" r:id="rId16"/>
    <p:sldId id="291" r:id="rId17"/>
    <p:sldId id="296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CA4"/>
    <a:srgbClr val="1234A2"/>
    <a:srgbClr val="3366CC"/>
    <a:srgbClr val="28247E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023" autoAdjust="0"/>
  </p:normalViewPr>
  <p:slideViewPr>
    <p:cSldViewPr snapToGrid="0">
      <p:cViewPr>
        <p:scale>
          <a:sx n="60" d="100"/>
          <a:sy n="60" d="100"/>
        </p:scale>
        <p:origin x="-312" y="2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77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dLbls>
            <c:dLbl>
              <c:idx val="0"/>
              <c:layout>
                <c:manualLayout>
                  <c:x val="2.061271946227939E-2"/>
                  <c:y val="-1.73025701809958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A0-4ACA-8E35-F4DE6DFE1745}"/>
                </c:ext>
              </c:extLst>
            </c:dLbl>
            <c:dLbl>
              <c:idx val="1"/>
              <c:layout>
                <c:manualLayout>
                  <c:x val="2.06127194622793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A0-4ACA-8E35-F4DE6DFE1745}"/>
                </c:ext>
              </c:extLst>
            </c:dLbl>
            <c:dLbl>
              <c:idx val="2"/>
              <c:layout>
                <c:manualLayout>
                  <c:x val="2.9446742088970516E-2"/>
                  <c:y val="-7.9302530553297969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A0-4ACA-8E35-F4DE6DFE1745}"/>
                </c:ext>
              </c:extLst>
            </c:dLbl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Sheet1!$E$9:$G$9</c:f>
              <c:strCache>
                <c:ptCount val="3"/>
                <c:pt idx="0">
                  <c:v>IgM (+)</c:v>
                </c:pt>
                <c:pt idx="1">
                  <c:v>IgG (+)</c:v>
                </c:pt>
                <c:pt idx="2">
                  <c:v>PCR (+)</c:v>
                </c:pt>
              </c:strCache>
            </c:strRef>
          </c:cat>
          <c:val>
            <c:numRef>
              <c:f>Sheet1!$E$10:$G$10</c:f>
              <c:numCache>
                <c:formatCode>General</c:formatCode>
                <c:ptCount val="3"/>
                <c:pt idx="0">
                  <c:v>93</c:v>
                </c:pt>
                <c:pt idx="1">
                  <c:v>290</c:v>
                </c:pt>
                <c:pt idx="2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A0-4ACA-8E35-F4DE6DFE1745}"/>
            </c:ext>
          </c:extLst>
        </c:ser>
        <c:dLbls>
          <c:showVal val="1"/>
        </c:dLbls>
        <c:gapWidth val="84"/>
        <c:gapDepth val="53"/>
        <c:shape val="box"/>
        <c:axId val="76969088"/>
        <c:axId val="76970624"/>
        <c:axId val="0"/>
      </c:bar3DChart>
      <c:catAx>
        <c:axId val="769690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6970624"/>
        <c:crosses val="autoZero"/>
        <c:auto val="1"/>
        <c:lblAlgn val="ctr"/>
        <c:lblOffset val="100"/>
      </c:catAx>
      <c:valAx>
        <c:axId val="76970624"/>
        <c:scaling>
          <c:orientation val="minMax"/>
        </c:scaling>
        <c:delete val="1"/>
        <c:axPos val="l"/>
        <c:numFmt formatCode="General" sourceLinked="1"/>
        <c:tickLblPos val="none"/>
        <c:crossAx val="7696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8D-4BE1-9FAA-3B8D88C611FA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8D-4BE1-9FAA-3B8D88C611F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dLblPos val="ctr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8D-4BE1-9FAA-3B8D88C611F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80%</a:t>
                    </a:r>
                    <a:endParaRPr lang="en-US" dirty="0"/>
                  </a:p>
                </c:rich>
              </c:tx>
              <c:dLblPos val="ctr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8D-4BE1-9FAA-3B8D88C611F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Sheet1!$C$21:$D$21</c:f>
              <c:strCache>
                <c:ptCount val="2"/>
                <c:pt idx="0">
                  <c:v>ЖЕНИ</c:v>
                </c:pt>
                <c:pt idx="1">
                  <c:v>МЪЖЕ</c:v>
                </c:pt>
              </c:strCache>
            </c:strRef>
          </c:cat>
          <c:val>
            <c:numRef>
              <c:f>Sheet1!$C$22:$D$22</c:f>
              <c:numCache>
                <c:formatCode>General</c:formatCode>
                <c:ptCount val="2"/>
                <c:pt idx="0">
                  <c:v>118</c:v>
                </c:pt>
                <c:pt idx="1">
                  <c:v>363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98D-4BE1-9FAA-3B8D88C611FA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r"/>
      <c:layout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4CE97-3ED9-4670-93B7-1324C1E04A59}" type="datetimeFigureOut">
              <a:rPr lang="en-US" smtClean="0"/>
              <a:pPr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A10A8-1E76-4B23-A066-8DBBD21C8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30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10A8-1E76-4B23-A066-8DBBD21C874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92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7B95A-C760-460C-ACD8-A5086B15983A}" type="datetime1">
              <a:rPr lang="bg-BG" smtClean="0"/>
              <a:pPr/>
              <a:t>17.11.2021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Д-р Евгени Макавеев</a:t>
            </a: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0EEB-BA75-4624-A184-D568391DA2A5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кръглен правоъгълник 14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184" y="1881665"/>
            <a:ext cx="4405688" cy="3080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3002" y="872196"/>
            <a:ext cx="10972800" cy="32355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1619250" algn="l"/>
              </a:tabLst>
            </a:pPr>
            <a:r>
              <a:rPr lang="bg-BG" sz="3600" b="1" dirty="0" smtClean="0">
                <a:solidFill>
                  <a:srgbClr val="104CA4"/>
                </a:solidFill>
              </a:rPr>
              <a:t>ДЕМОГРАФСКИ И СОЦИАЛНИ ПРОБЛЕМИ, </a:t>
            </a:r>
            <a:r>
              <a:rPr lang="en-US" sz="3600" b="1" dirty="0" smtClean="0">
                <a:solidFill>
                  <a:srgbClr val="104CA4"/>
                </a:solidFill>
              </a:rPr>
              <a:t/>
            </a:r>
            <a:br>
              <a:rPr lang="en-US" sz="3600" b="1" dirty="0" smtClean="0">
                <a:solidFill>
                  <a:srgbClr val="104CA4"/>
                </a:solidFill>
              </a:rPr>
            </a:br>
            <a:r>
              <a:rPr lang="bg-BG" sz="3600" b="1" dirty="0" smtClean="0">
                <a:solidFill>
                  <a:srgbClr val="104CA4"/>
                </a:solidFill>
              </a:rPr>
              <a:t>ВЛИЯЕЩИ НА </a:t>
            </a:r>
            <a:br>
              <a:rPr lang="bg-BG" sz="3600" b="1" dirty="0" smtClean="0">
                <a:solidFill>
                  <a:srgbClr val="104CA4"/>
                </a:solidFill>
              </a:rPr>
            </a:br>
            <a:r>
              <a:rPr lang="bg-BG" sz="3600" b="1" dirty="0" smtClean="0">
                <a:solidFill>
                  <a:srgbClr val="104CA4"/>
                </a:solidFill>
              </a:rPr>
              <a:t>ВЕТЕРИНАРНОМЕДИЦИНСКАТА ПРОФЕСИЯ</a:t>
            </a:r>
            <a:r>
              <a:rPr lang="bg-BG" sz="3600" b="1" dirty="0" smtClean="0">
                <a:solidFill>
                  <a:srgbClr val="104CA4"/>
                </a:solidFill>
                <a:latin typeface="+mn-lt"/>
              </a:rPr>
              <a:t/>
            </a:r>
            <a:br>
              <a:rPr lang="bg-BG" sz="3600" b="1" dirty="0" smtClean="0">
                <a:solidFill>
                  <a:srgbClr val="104CA4"/>
                </a:solidFill>
                <a:latin typeface="+mn-lt"/>
              </a:rPr>
            </a:br>
            <a:endParaRPr lang="en-US" sz="3600" b="1" dirty="0">
              <a:solidFill>
                <a:srgbClr val="104CA4"/>
              </a:solidFill>
              <a:latin typeface="+mn-lt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2566" y="3964848"/>
            <a:ext cx="8439051" cy="1240202"/>
          </a:xfrm>
        </p:spPr>
        <p:txBody>
          <a:bodyPr/>
          <a:lstStyle/>
          <a:p>
            <a:pPr algn="l"/>
            <a:r>
              <a:rPr lang="bg-BG" sz="2000" dirty="0" smtClean="0">
                <a:solidFill>
                  <a:srgbClr val="104CA4"/>
                </a:solidFill>
              </a:rPr>
              <a:t>Д-р  Мирослав Първанов</a:t>
            </a:r>
          </a:p>
          <a:p>
            <a:pPr algn="l"/>
            <a:r>
              <a:rPr lang="bg-BG" sz="2000" dirty="0" smtClean="0">
                <a:solidFill>
                  <a:srgbClr val="104CA4"/>
                </a:solidFill>
              </a:rPr>
              <a:t>Български ветеринарен съюз</a:t>
            </a:r>
          </a:p>
          <a:p>
            <a:pPr algn="l"/>
            <a:r>
              <a:rPr lang="bg-BG" sz="2000" dirty="0" smtClean="0">
                <a:solidFill>
                  <a:srgbClr val="104CA4"/>
                </a:solidFill>
              </a:rPr>
              <a:t>Българска асоциация на ветеринарните лекари за продуктивни животни</a:t>
            </a:r>
            <a:endParaRPr lang="bg-BG" sz="2000" dirty="0">
              <a:solidFill>
                <a:srgbClr val="104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69959" y="173419"/>
            <a:ext cx="10972800" cy="11508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ТЕНДЕНЦИЯТА В ЕВРОПА</a:t>
            </a:r>
            <a:b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78068" y="1761688"/>
            <a:ext cx="10972800" cy="4040022"/>
          </a:xfrm>
        </p:spPr>
        <p:txBody>
          <a:bodyPr>
            <a:normAutofit lnSpcReduction="10000"/>
          </a:bodyPr>
          <a:lstStyle/>
          <a:p>
            <a:pPr marL="173038" indent="188913" algn="just"/>
            <a:r>
              <a:rPr lang="bg-BG" sz="2800" dirty="0" smtClean="0">
                <a:solidFill>
                  <a:srgbClr val="104CA4"/>
                </a:solidFill>
              </a:rPr>
              <a:t>Според проучване за ветеринарномедицинската професия в Европа </a:t>
            </a:r>
            <a:r>
              <a:rPr lang="ru-RU" sz="2800" i="1" dirty="0" smtClean="0">
                <a:solidFill>
                  <a:srgbClr val="104CA4"/>
                </a:solidFill>
              </a:rPr>
              <a:t>(</a:t>
            </a:r>
            <a:r>
              <a:rPr lang="en-US" sz="2800" i="1" dirty="0" smtClean="0">
                <a:solidFill>
                  <a:srgbClr val="104CA4"/>
                </a:solidFill>
              </a:rPr>
              <a:t>FVE </a:t>
            </a:r>
            <a:r>
              <a:rPr lang="bg-BG" sz="2800" i="1" dirty="0" err="1" smtClean="0">
                <a:solidFill>
                  <a:srgbClr val="104CA4"/>
                </a:solidFill>
              </a:rPr>
              <a:t>VetSurvey</a:t>
            </a:r>
            <a:r>
              <a:rPr lang="bg-BG" sz="2800" i="1" dirty="0" smtClean="0">
                <a:solidFill>
                  <a:srgbClr val="104CA4"/>
                </a:solidFill>
              </a:rPr>
              <a:t> 2019</a:t>
            </a:r>
            <a:r>
              <a:rPr lang="ru-RU" sz="2800" i="1" dirty="0" smtClean="0">
                <a:solidFill>
                  <a:srgbClr val="104CA4"/>
                </a:solidFill>
              </a:rPr>
              <a:t>)</a:t>
            </a:r>
            <a:r>
              <a:rPr lang="bg-BG" sz="2800" dirty="0" smtClean="0">
                <a:solidFill>
                  <a:srgbClr val="104CA4"/>
                </a:solidFill>
              </a:rPr>
              <a:t> </a:t>
            </a:r>
            <a:r>
              <a:rPr lang="bg-BG" sz="2800" b="1" dirty="0" smtClean="0">
                <a:solidFill>
                  <a:srgbClr val="104CA4"/>
                </a:solidFill>
              </a:rPr>
              <a:t>58%</a:t>
            </a:r>
            <a:r>
              <a:rPr lang="bg-BG" sz="2800" dirty="0" smtClean="0">
                <a:solidFill>
                  <a:srgbClr val="104CA4"/>
                </a:solidFill>
              </a:rPr>
              <a:t> от ветеринарните лекари от всички възрасти са жени, което е </a:t>
            </a:r>
            <a:r>
              <a:rPr lang="bg-BG" sz="2800" b="1" dirty="0" smtClean="0">
                <a:solidFill>
                  <a:srgbClr val="104CA4"/>
                </a:solidFill>
              </a:rPr>
              <a:t>увеличение с 5% </a:t>
            </a:r>
            <a:r>
              <a:rPr lang="bg-BG" sz="2800" dirty="0" smtClean="0">
                <a:solidFill>
                  <a:srgbClr val="104CA4"/>
                </a:solidFill>
              </a:rPr>
              <a:t>в сравнение с предишното проучване, проведено през 2015 г., а </a:t>
            </a:r>
            <a:r>
              <a:rPr lang="bg-BG" sz="2800" b="1" dirty="0" smtClean="0">
                <a:solidFill>
                  <a:srgbClr val="104CA4"/>
                </a:solidFill>
              </a:rPr>
              <a:t>82%</a:t>
            </a:r>
            <a:r>
              <a:rPr lang="bg-BG" sz="2800" dirty="0" smtClean="0">
                <a:solidFill>
                  <a:srgbClr val="104CA4"/>
                </a:solidFill>
              </a:rPr>
              <a:t> от колегите под 30 години са жени.</a:t>
            </a:r>
          </a:p>
          <a:p>
            <a:pPr marL="173038" indent="188913" algn="just"/>
            <a:r>
              <a:rPr lang="bg-BG" sz="2800" dirty="0" smtClean="0">
                <a:solidFill>
                  <a:srgbClr val="104CA4"/>
                </a:solidFill>
              </a:rPr>
              <a:t>Наблюдава се тенденцията ветеринарните лекари все повече да избират сектора на дребните животни. В резултат на това в бъдеще ще имаме </a:t>
            </a:r>
            <a:r>
              <a:rPr lang="bg-BG" sz="2800" b="1" dirty="0" smtClean="0">
                <a:solidFill>
                  <a:srgbClr val="104CA4"/>
                </a:solidFill>
              </a:rPr>
              <a:t>недостиг на ветеринарни лекари за големи животни</a:t>
            </a:r>
            <a:r>
              <a:rPr lang="bg-BG" sz="2800" dirty="0" smtClean="0">
                <a:solidFill>
                  <a:srgbClr val="104CA4"/>
                </a:solidFill>
              </a:rPr>
              <a:t>. През 2018 г. 64% от приходите от ветеринарномедицинска практика идват от работата с домашните любимци.</a:t>
            </a:r>
          </a:p>
          <a:p>
            <a:pPr marL="0" indent="0"/>
            <a:endParaRPr lang="bg-BG" sz="2800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45287" y="885973"/>
            <a:ext cx="10972800" cy="595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bg-BG" sz="2400" b="1" i="1" dirty="0" smtClean="0">
                <a:solidFill>
                  <a:srgbClr val="104CA4"/>
                </a:solidFill>
              </a:rPr>
              <a:t>Бъдещите ветеринарни лекари: по-млади и жени, </a:t>
            </a:r>
          </a:p>
          <a:p>
            <a:pPr algn="ctr"/>
            <a:r>
              <a:rPr lang="bg-BG" sz="2400" b="1" i="1" dirty="0" smtClean="0">
                <a:solidFill>
                  <a:srgbClr val="104CA4"/>
                </a:solidFill>
              </a:rPr>
              <a:t>работещи с дребни животни</a:t>
            </a:r>
            <a:endParaRPr lang="bg-BG" sz="2400" i="1" dirty="0">
              <a:solidFill>
                <a:srgbClr val="104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2663" y="391886"/>
            <a:ext cx="10972800" cy="182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Пред какви демографски проблеми са изправени ветеринарните лекари за продуктивни животни?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29522" y="1768840"/>
            <a:ext cx="10972800" cy="8994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b="1" i="1" dirty="0" smtClean="0">
                <a:solidFill>
                  <a:srgbClr val="104CA4"/>
                </a:solidFill>
              </a:rPr>
              <a:t>Ветеринарномедицинската професия в областта на</a:t>
            </a:r>
            <a:endParaRPr lang="en-US" sz="2400" b="1" i="1" dirty="0" smtClean="0">
              <a:solidFill>
                <a:srgbClr val="104CA4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bg-BG" sz="2400" b="1" i="1" dirty="0" smtClean="0">
                <a:solidFill>
                  <a:srgbClr val="104CA4"/>
                </a:solidFill>
              </a:rPr>
              <a:t>продуктивните животни е в дълбока и трайна демографска криза!</a:t>
            </a:r>
            <a:endParaRPr lang="bg-BG" sz="2400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4636" y="3515601"/>
            <a:ext cx="3657600" cy="2045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bg-BG" sz="2400" noProof="0" dirty="0" smtClean="0">
                <a:solidFill>
                  <a:srgbClr val="104CA4"/>
                </a:solidFill>
              </a:rPr>
              <a:t>Справка</a:t>
            </a:r>
            <a:r>
              <a:rPr lang="bg-BG" sz="2400" dirty="0" smtClean="0">
                <a:solidFill>
                  <a:srgbClr val="104CA4"/>
                </a:solidFill>
              </a:rPr>
              <a:t> на Българския ветеринарен съюз </a:t>
            </a:r>
          </a:p>
          <a:p>
            <a:pPr lvl="0" algn="ctr">
              <a:spcBef>
                <a:spcPct val="20000"/>
              </a:spcBef>
            </a:pPr>
            <a:r>
              <a:rPr lang="bg-BG" sz="2400" dirty="0" smtClean="0">
                <a:solidFill>
                  <a:srgbClr val="104CA4"/>
                </a:solidFill>
              </a:rPr>
              <a:t>към 01.08.2021 г. за </a:t>
            </a: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състава на своите членове</a:t>
            </a:r>
            <a:r>
              <a:rPr lang="bg-BG" sz="2400" dirty="0" smtClean="0">
                <a:solidFill>
                  <a:srgbClr val="104CA4"/>
                </a:solidFill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C:\Users\Milena\Desktop\Справка за РВЛ с ПЖ - пенсионери - 2021г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7207" y="2863120"/>
            <a:ext cx="6601342" cy="3552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pic>
        <p:nvPicPr>
          <p:cNvPr id="2" name="Picture 2" descr="C:\Users\Milena\Desktop\Справка за РВЛ с ПЖ - пенсионери - 2021г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028" y="914400"/>
            <a:ext cx="8469197" cy="4557899"/>
          </a:xfrm>
          <a:prstGeom prst="rect">
            <a:avLst/>
          </a:prstGeom>
          <a:noFill/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8799227" y="354082"/>
            <a:ext cx="3332813" cy="5441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lang="en-US" sz="22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РЕЗУЛТАТИ: </a:t>
            </a:r>
          </a:p>
          <a:p>
            <a:pPr lvl="0" algn="just">
              <a:spcBef>
                <a:spcPct val="20000"/>
              </a:spcBef>
            </a:pPr>
            <a:r>
              <a:rPr lang="bg-BG" sz="2200" b="1" dirty="0" smtClean="0">
                <a:solidFill>
                  <a:srgbClr val="104CA4"/>
                </a:solidFill>
              </a:rPr>
              <a:t>2554 ветеринарни лекари </a:t>
            </a:r>
            <a:r>
              <a:rPr lang="bg-BG" sz="2200" dirty="0" smtClean="0">
                <a:solidFill>
                  <a:srgbClr val="104CA4"/>
                </a:solidFill>
              </a:rPr>
              <a:t>–</a:t>
            </a:r>
            <a:r>
              <a:rPr lang="bg-BG" sz="2200" b="1" dirty="0" smtClean="0">
                <a:solidFill>
                  <a:srgbClr val="104CA4"/>
                </a:solidFill>
              </a:rPr>
              <a:t> </a:t>
            </a:r>
            <a:r>
              <a:rPr lang="bg-BG" sz="2200" dirty="0" smtClean="0">
                <a:solidFill>
                  <a:srgbClr val="104CA4"/>
                </a:solidFill>
              </a:rPr>
              <a:t>ч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ленове на </a:t>
            </a:r>
            <a:r>
              <a:rPr lang="bg-BG" sz="2200" dirty="0" smtClean="0">
                <a:solidFill>
                  <a:srgbClr val="104CA4"/>
                </a:solidFill>
              </a:rPr>
              <a:t>съсловната организация.</a:t>
            </a:r>
          </a:p>
          <a:p>
            <a:pPr lvl="0" algn="just">
              <a:spcBef>
                <a:spcPct val="20000"/>
              </a:spcBef>
            </a:pPr>
            <a:r>
              <a:rPr lang="bg-BG" sz="2200" b="1" dirty="0" smtClean="0">
                <a:solidFill>
                  <a:srgbClr val="104CA4"/>
                </a:solidFill>
              </a:rPr>
              <a:t>1598</a:t>
            </a:r>
            <a:r>
              <a:rPr lang="bg-BG" sz="2200" dirty="0" smtClean="0">
                <a:solidFill>
                  <a:srgbClr val="104CA4"/>
                </a:solidFill>
              </a:rPr>
              <a:t> – 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практикуващи с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домашни любимци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lvl="0" algn="just">
              <a:spcBef>
                <a:spcPct val="20000"/>
              </a:spcBef>
            </a:pPr>
            <a:r>
              <a:rPr lang="bg-BG" sz="2200" b="1" dirty="0" smtClean="0">
                <a:solidFill>
                  <a:srgbClr val="104CA4"/>
                </a:solidFill>
              </a:rPr>
              <a:t>956 </a:t>
            </a:r>
            <a:r>
              <a:rPr lang="bg-BG" sz="2200" dirty="0" smtClean="0">
                <a:solidFill>
                  <a:srgbClr val="104CA4"/>
                </a:solidFill>
              </a:rPr>
              <a:t>– практикуващи с </a:t>
            </a:r>
            <a:r>
              <a:rPr lang="bg-BG" sz="2200" b="1" dirty="0" smtClean="0">
                <a:solidFill>
                  <a:srgbClr val="104CA4"/>
                </a:solidFill>
              </a:rPr>
              <a:t>продуктивни животни</a:t>
            </a:r>
            <a:r>
              <a:rPr lang="bg-BG" sz="2200" dirty="0" smtClean="0">
                <a:solidFill>
                  <a:srgbClr val="104CA4"/>
                </a:solidFill>
              </a:rPr>
              <a:t>.</a:t>
            </a:r>
          </a:p>
          <a:p>
            <a:pPr lvl="0" algn="just">
              <a:spcBef>
                <a:spcPct val="20000"/>
              </a:spcBef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92</a:t>
            </a:r>
            <a:r>
              <a:rPr lang="bg-BG" sz="2200" dirty="0" smtClean="0">
                <a:solidFill>
                  <a:srgbClr val="104CA4"/>
                </a:solidFill>
              </a:rPr>
              <a:t> –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работещи </a:t>
            </a:r>
            <a:r>
              <a:rPr kumimoji="0" lang="bg-BG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пенсио-нери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lvl="0" algn="just">
              <a:spcBef>
                <a:spcPct val="20000"/>
              </a:spcBef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130 </a:t>
            </a:r>
            <a:r>
              <a:rPr lang="bg-BG" sz="2200" dirty="0" smtClean="0">
                <a:solidFill>
                  <a:srgbClr val="104CA4"/>
                </a:solidFill>
              </a:rPr>
              <a:t>–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предстои да се пенсионират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следващи-те 5 години. </a:t>
            </a:r>
          </a:p>
          <a:p>
            <a:pPr lvl="0" algn="just">
              <a:spcBef>
                <a:spcPct val="20000"/>
              </a:spcBef>
            </a:pPr>
            <a:endParaRPr lang="bg-BG" sz="2200" dirty="0" smtClean="0">
              <a:solidFill>
                <a:srgbClr val="104CA4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161426" y="5572463"/>
            <a:ext cx="9173981" cy="95937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lang="bg-BG" sz="4500" b="1" dirty="0" smtClean="0">
              <a:solidFill>
                <a:srgbClr val="104CA4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kumimoji="0" lang="bg-BG" sz="5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този фон</a:t>
            </a:r>
            <a:r>
              <a:rPr lang="en-US" sz="5100" b="1" dirty="0" smtClean="0">
                <a:solidFill>
                  <a:srgbClr val="104CA4"/>
                </a:solidFill>
              </a:rPr>
              <a:t>,</a:t>
            </a:r>
            <a:r>
              <a:rPr kumimoji="0" lang="bg-BG" sz="5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последните години почти няма новозавършили колеги, които да практикуват с продуктивни животни.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6915" y="0"/>
            <a:ext cx="10972800" cy="8994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b="1" i="1" dirty="0" smtClean="0">
                <a:solidFill>
                  <a:srgbClr val="104CA4"/>
                </a:solidFill>
              </a:rPr>
              <a:t>Ветеринарните лекари, работещи с продуктивни животни са </a:t>
            </a:r>
            <a:endParaRPr lang="en-US" sz="2400" b="1" i="1" dirty="0" smtClean="0">
              <a:solidFill>
                <a:srgbClr val="104CA4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bg-BG" sz="2400" b="1" i="1" dirty="0" smtClean="0">
                <a:solidFill>
                  <a:srgbClr val="104CA4"/>
                </a:solidFill>
              </a:rPr>
              <a:t>застаряващ и изчезващ вид.</a:t>
            </a: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2663" y="391886"/>
            <a:ext cx="10972800" cy="182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Пред какви социални проблеми са изправени ветеринарните лекари за продуктивни животни?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2076994"/>
            <a:ext cx="10972800" cy="3657289"/>
          </a:xfrm>
        </p:spPr>
        <p:txBody>
          <a:bodyPr>
            <a:normAutofit lnSpcReduction="10000"/>
          </a:bodyPr>
          <a:lstStyle/>
          <a:p>
            <a:pPr marL="269875" indent="-269875" algn="just"/>
            <a:r>
              <a:rPr lang="bg-BG" sz="2800" b="1" dirty="0" smtClean="0">
                <a:solidFill>
                  <a:srgbClr val="104CA4"/>
                </a:solidFill>
              </a:rPr>
              <a:t>Ниски доходи</a:t>
            </a:r>
            <a:r>
              <a:rPr lang="en-US" sz="2800" dirty="0" smtClean="0">
                <a:solidFill>
                  <a:srgbClr val="104CA4"/>
                </a:solidFill>
              </a:rPr>
              <a:t>.</a:t>
            </a:r>
            <a:endParaRPr lang="bg-BG" sz="2800" dirty="0" smtClean="0">
              <a:solidFill>
                <a:srgbClr val="104CA4"/>
              </a:solidFill>
            </a:endParaRPr>
          </a:p>
          <a:p>
            <a:pPr marL="269875" indent="-269875" algn="just"/>
            <a:r>
              <a:rPr lang="bg-BG" sz="2800" b="1" dirty="0" smtClean="0">
                <a:solidFill>
                  <a:srgbClr val="104CA4"/>
                </a:solidFill>
              </a:rPr>
              <a:t>Непривлекателен и тежък труд </a:t>
            </a:r>
            <a:r>
              <a:rPr lang="bg-BG" sz="2800" dirty="0" smtClean="0">
                <a:solidFill>
                  <a:srgbClr val="104CA4"/>
                </a:solidFill>
              </a:rPr>
              <a:t>в силно опасна среда без нормални условия на труд</a:t>
            </a:r>
            <a:r>
              <a:rPr lang="en-US" sz="2800" dirty="0" smtClean="0">
                <a:solidFill>
                  <a:srgbClr val="104CA4"/>
                </a:solidFill>
              </a:rPr>
              <a:t>.</a:t>
            </a:r>
            <a:r>
              <a:rPr lang="bg-BG" sz="2800" dirty="0" smtClean="0">
                <a:solidFill>
                  <a:srgbClr val="104CA4"/>
                </a:solidFill>
              </a:rPr>
              <a:t> </a:t>
            </a:r>
          </a:p>
          <a:p>
            <a:pPr marL="269875" indent="-269875" algn="just"/>
            <a:r>
              <a:rPr lang="bg-BG" sz="2800" dirty="0">
                <a:solidFill>
                  <a:srgbClr val="104CA4"/>
                </a:solidFill>
              </a:rPr>
              <a:t> Б</a:t>
            </a:r>
            <a:r>
              <a:rPr lang="bg-BG" sz="2800" dirty="0" smtClean="0">
                <a:solidFill>
                  <a:srgbClr val="104CA4"/>
                </a:solidFill>
              </a:rPr>
              <a:t>ез нормално </a:t>
            </a:r>
            <a:r>
              <a:rPr lang="bg-BG" sz="2800" b="1" dirty="0" smtClean="0">
                <a:solidFill>
                  <a:srgbClr val="104CA4"/>
                </a:solidFill>
              </a:rPr>
              <a:t>работно време</a:t>
            </a:r>
            <a:r>
              <a:rPr lang="en-US" sz="2800" dirty="0" smtClean="0">
                <a:solidFill>
                  <a:srgbClr val="104CA4"/>
                </a:solidFill>
              </a:rPr>
              <a:t>.</a:t>
            </a:r>
          </a:p>
          <a:p>
            <a:pPr marL="269875" indent="-269875" algn="just"/>
            <a:r>
              <a:rPr lang="en-US" sz="2800" dirty="0" smtClean="0">
                <a:solidFill>
                  <a:srgbClr val="104CA4"/>
                </a:solidFill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Много колеги понасят както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травми и наранявания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, свързани с работата им с продуктивни животни, така и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трайни увреждания и инвалидизация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, а не малък процент се срещат и със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зоонози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, като има и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починали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.</a:t>
            </a:r>
          </a:p>
          <a:p>
            <a:pPr marL="0" indent="0"/>
            <a:endParaRPr lang="bg-BG" sz="2800" dirty="0" smtClean="0">
              <a:solidFill>
                <a:srgbClr val="104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2663" y="391886"/>
            <a:ext cx="10972800" cy="1878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Резултати от изследване на ветеринарни лекари за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lang="bg-BG" sz="3600" b="1" dirty="0" smtClean="0">
                <a:solidFill>
                  <a:srgbClr val="104CA4"/>
                </a:solidFill>
                <a:ea typeface="+mj-ea"/>
                <a:cs typeface="+mj-cs"/>
              </a:rPr>
              <a:t>Ку-треска в България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910" y="1769023"/>
            <a:ext cx="3741463" cy="2420043"/>
          </a:xfrm>
          <a:prstGeom prst="rect">
            <a:avLst/>
          </a:prstGeom>
        </p:spPr>
      </p:pic>
      <p:sp>
        <p:nvSpPr>
          <p:cNvPr id="8" name="Rectangle 9"/>
          <p:cNvSpPr/>
          <p:nvPr/>
        </p:nvSpPr>
        <p:spPr>
          <a:xfrm>
            <a:off x="9358999" y="3515712"/>
            <a:ext cx="26070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g-BG" sz="1400" b="1" dirty="0">
                <a:solidFill>
                  <a:srgbClr val="104CA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 </a:t>
            </a:r>
            <a:r>
              <a:rPr lang="bg-BG" sz="1400" b="1" dirty="0" smtClean="0">
                <a:solidFill>
                  <a:srgbClr val="104CA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България с </a:t>
            </a:r>
            <a:r>
              <a:rPr lang="bg-BG" sz="1400" b="1" dirty="0">
                <a:solidFill>
                  <a:srgbClr val="104CA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най-голям брой </a:t>
            </a:r>
            <a:r>
              <a:rPr lang="bg-BG" sz="1400" b="1" dirty="0" smtClean="0">
                <a:solidFill>
                  <a:srgbClr val="104CA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ветеринарни лекари, положителни</a:t>
            </a:r>
            <a:endParaRPr lang="bg-BG" sz="1400" b="1" dirty="0">
              <a:solidFill>
                <a:srgbClr val="104CA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02771548"/>
              </p:ext>
            </p:extLst>
          </p:nvPr>
        </p:nvGraphicFramePr>
        <p:xfrm>
          <a:off x="2333294" y="4256690"/>
          <a:ext cx="2975957" cy="2254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1240573"/>
              </p:ext>
            </p:extLst>
          </p:nvPr>
        </p:nvGraphicFramePr>
        <p:xfrm>
          <a:off x="5912069" y="4288222"/>
          <a:ext cx="3231931" cy="2270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Table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1338131"/>
              </p:ext>
            </p:extLst>
          </p:nvPr>
        </p:nvGraphicFramePr>
        <p:xfrm>
          <a:off x="424810" y="2004240"/>
          <a:ext cx="4888169" cy="85257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888169">
                  <a:extLst>
                    <a:ext uri="{9D8B030D-6E8A-4147-A177-3AD203B41FA5}">
                      <a16:colId xmlns="" xmlns:a16="http://schemas.microsoft.com/office/drawing/2014/main" val="665890139"/>
                    </a:ext>
                  </a:extLst>
                </a:gridCol>
              </a:tblGrid>
              <a:tr h="852579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bg-BG" sz="1800" b="1" dirty="0" smtClean="0">
                          <a:solidFill>
                            <a:srgbClr val="104CA4"/>
                          </a:solidFill>
                        </a:rPr>
                        <a:t>ОБЩ БРОЙ ИЗСЛЕДВАНИ ПАЦИЕНТИ</a:t>
                      </a:r>
                      <a:r>
                        <a:rPr lang="bg-BG" sz="1800" b="1" baseline="0" dirty="0" smtClean="0">
                          <a:solidFill>
                            <a:srgbClr val="104CA4"/>
                          </a:solidFill>
                        </a:rPr>
                        <a:t> – </a:t>
                      </a:r>
                      <a:r>
                        <a:rPr lang="bg-BG" sz="1800" b="1" dirty="0" smtClean="0">
                          <a:solidFill>
                            <a:srgbClr val="104CA4"/>
                          </a:solidFill>
                        </a:rPr>
                        <a:t>238</a:t>
                      </a:r>
                      <a:endParaRPr lang="bg-BG" sz="1800" b="1" dirty="0">
                        <a:solidFill>
                          <a:srgbClr val="104CA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91794786"/>
                  </a:ext>
                </a:extLst>
              </a:tr>
            </a:tbl>
          </a:graphicData>
        </a:graphic>
      </p:graphicFrame>
      <p:graphicFrame>
        <p:nvGraphicFramePr>
          <p:cNvPr id="15" name="Table 3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4160493"/>
              </p:ext>
            </p:extLst>
          </p:nvPr>
        </p:nvGraphicFramePr>
        <p:xfrm>
          <a:off x="409045" y="2872590"/>
          <a:ext cx="4912820" cy="10144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1585">
                  <a:extLst>
                    <a:ext uri="{9D8B030D-6E8A-4147-A177-3AD203B41FA5}">
                      <a16:colId xmlns="" xmlns:a16="http://schemas.microsoft.com/office/drawing/2014/main" val="465554099"/>
                    </a:ext>
                  </a:extLst>
                </a:gridCol>
                <a:gridCol w="1601585">
                  <a:extLst>
                    <a:ext uri="{9D8B030D-6E8A-4147-A177-3AD203B41FA5}">
                      <a16:colId xmlns="" xmlns:a16="http://schemas.microsoft.com/office/drawing/2014/main" val="3236040686"/>
                    </a:ext>
                  </a:extLst>
                </a:gridCol>
                <a:gridCol w="1709650">
                  <a:extLst>
                    <a:ext uri="{9D8B030D-6E8A-4147-A177-3AD203B41FA5}">
                      <a16:colId xmlns="" xmlns:a16="http://schemas.microsoft.com/office/drawing/2014/main" val="1015817110"/>
                    </a:ext>
                  </a:extLst>
                </a:gridCol>
              </a:tblGrid>
              <a:tr h="50723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IgM (+)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IgG (+)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PCR (+)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668039"/>
                  </a:ext>
                </a:extLst>
              </a:tr>
              <a:tr h="507232"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21</a:t>
                      </a:r>
                      <a:r>
                        <a:rPr lang="en-US" b="1" dirty="0" smtClean="0"/>
                        <a:t>% </a:t>
                      </a:r>
                      <a:endParaRPr lang="bg-B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71</a:t>
                      </a:r>
                      <a:r>
                        <a:rPr lang="en-US" b="1" dirty="0" smtClean="0"/>
                        <a:t>%</a:t>
                      </a:r>
                      <a:endParaRPr lang="bg-B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8</a:t>
                      </a:r>
                      <a:r>
                        <a:rPr lang="en-US" b="1" dirty="0" smtClean="0"/>
                        <a:t>%</a:t>
                      </a:r>
                      <a:endParaRPr lang="bg-BG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0028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2663" y="391886"/>
            <a:ext cx="10972800" cy="182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Пред какви социални проблеми са изправени ветеринарните лекари за продуктивни животни?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873770"/>
            <a:ext cx="10972800" cy="3860513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Липса на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авторитет и престижност 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– това е свързано с отнетата свобода на ветеринарните лекари да вземат медицински решения без да се съобразяват с последствията в икономически аспект към тях. Има създадена зависимост както от самите собственици на животни, така и от държавни структури като БАБХ, ДФЗ.</a:t>
            </a:r>
          </a:p>
          <a:p>
            <a:pPr algn="just"/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Огромен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бюрократичен натиск 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– дейността е натоварена с изключително много документи на хартиен носител, които се дублират с въвежданите данни по електронен път.</a:t>
            </a:r>
          </a:p>
          <a:p>
            <a:pPr algn="just"/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Недобро </a:t>
            </a:r>
            <a:r>
              <a:rPr lang="bg-BG" sz="2800" b="1" dirty="0" smtClean="0">
                <a:solidFill>
                  <a:srgbClr val="104CA4"/>
                </a:solidFill>
                <a:cs typeface="Times New Roman" pitchFamily="18" charset="0"/>
              </a:rPr>
              <a:t>законодателство</a:t>
            </a:r>
            <a:r>
              <a:rPr lang="bg-BG" sz="2800" dirty="0" smtClean="0">
                <a:solidFill>
                  <a:srgbClr val="104CA4"/>
                </a:solidFill>
                <a:cs typeface="Times New Roman" pitchFamily="18" charset="0"/>
              </a:rPr>
              <a:t>, регулиращо дейността.</a:t>
            </a:r>
            <a:endParaRPr lang="en-US" sz="2800" dirty="0" smtClean="0">
              <a:solidFill>
                <a:srgbClr val="104CA4"/>
              </a:solidFill>
              <a:cs typeface="Times New Roman" pitchFamily="18" charset="0"/>
            </a:endParaRPr>
          </a:p>
          <a:p>
            <a:pPr marL="0" indent="0"/>
            <a:endParaRPr lang="bg-BG" sz="2800" dirty="0" smtClean="0">
              <a:solidFill>
                <a:srgbClr val="104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2663" y="391886"/>
            <a:ext cx="10972800" cy="182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Пред какви социални проблеми са изправени ветеринарните лекари за продуктивни животни?</a:t>
            </a: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29522" y="1816138"/>
            <a:ext cx="10972800" cy="8994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В основата на кризата на професията ветеринарен лекар с продуктивни животни е </a:t>
            </a:r>
            <a:r>
              <a:rPr lang="bg-BG" sz="2400" b="1" dirty="0" smtClean="0">
                <a:solidFill>
                  <a:srgbClr val="104CA4"/>
                </a:solidFill>
              </a:rPr>
              <a:t>дълбоката и трайна криза на животновъдството в България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09468" y="3005935"/>
            <a:ext cx="10852879" cy="2555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9875" lvl="0" indent="-269875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104CA4"/>
                </a:solidFill>
              </a:rPr>
              <a:t>Семейните ферми </a:t>
            </a:r>
            <a:r>
              <a:rPr lang="bg-BG" sz="2800" dirty="0" smtClean="0">
                <a:solidFill>
                  <a:srgbClr val="104CA4"/>
                </a:solidFill>
              </a:rPr>
              <a:t>изчезват с драстични темпове.</a:t>
            </a:r>
          </a:p>
          <a:p>
            <a:pPr marL="269875" lvl="0" indent="-269875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104CA4"/>
                </a:solidFill>
              </a:rPr>
              <a:t>Политиката на субсидиране </a:t>
            </a:r>
            <a:r>
              <a:rPr lang="bg-BG" sz="2800" dirty="0" smtClean="0">
                <a:solidFill>
                  <a:srgbClr val="104CA4"/>
                </a:solidFill>
              </a:rPr>
              <a:t>доведе последните години до уедряване и индустриализиране на животновъдството.</a:t>
            </a:r>
          </a:p>
          <a:p>
            <a:pPr marL="269875" lvl="0" indent="-269875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104CA4"/>
                </a:solidFill>
              </a:rPr>
              <a:t>Трайно обезлюдяване </a:t>
            </a:r>
            <a:r>
              <a:rPr lang="bg-BG" sz="2800" dirty="0" smtClean="0">
                <a:solidFill>
                  <a:srgbClr val="104CA4"/>
                </a:solidFill>
              </a:rPr>
              <a:t>на малките населени места и липсата на качествена и полезна храна от животински и растителен произход.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62703" y="387230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ПРЕДЛОЖЕНИЯ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89482" y="1170786"/>
            <a:ext cx="10972800" cy="8994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Цялостната политика на Министерство на земеделието, храните и горите, 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относно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животновъдството и ветеринарната медицина, трябва да се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преразгледа.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34517" y="2151495"/>
            <a:ext cx="10852879" cy="3619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69875" lvl="0" indent="-269875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Нормативните разпоредби по отношение на законодателство и поднормативни актове трябва рязко да сменят посоката и визията към </a:t>
            </a:r>
            <a:r>
              <a:rPr lang="bg-BG" sz="2800" b="1" dirty="0" smtClean="0">
                <a:solidFill>
                  <a:srgbClr val="104CA4"/>
                </a:solidFill>
              </a:rPr>
              <a:t>стимулиране на семейния тип животновъдни ферми</a:t>
            </a:r>
            <a:r>
              <a:rPr lang="bg-BG" sz="2800" dirty="0" smtClean="0">
                <a:solidFill>
                  <a:srgbClr val="104CA4"/>
                </a:solidFill>
              </a:rPr>
              <a:t>.</a:t>
            </a:r>
          </a:p>
          <a:p>
            <a:pPr marL="269875" lvl="0" indent="-269875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Създаване на </a:t>
            </a:r>
            <a:r>
              <a:rPr lang="bg-BG" sz="2800" b="1" dirty="0" smtClean="0">
                <a:solidFill>
                  <a:srgbClr val="104CA4"/>
                </a:solidFill>
              </a:rPr>
              <a:t>ясна, проста и функционираща нормативна база</a:t>
            </a:r>
            <a:r>
              <a:rPr lang="bg-BG" sz="2800" dirty="0" smtClean="0">
                <a:solidFill>
                  <a:srgbClr val="104CA4"/>
                </a:solidFill>
              </a:rPr>
              <a:t>.</a:t>
            </a:r>
            <a:r>
              <a:rPr lang="en-US" sz="2800" dirty="0" smtClean="0">
                <a:solidFill>
                  <a:srgbClr val="104CA4"/>
                </a:solidFill>
              </a:rPr>
              <a:t> </a:t>
            </a:r>
            <a:r>
              <a:rPr lang="bg-BG" sz="2800" dirty="0" smtClean="0">
                <a:solidFill>
                  <a:srgbClr val="104CA4"/>
                </a:solidFill>
              </a:rPr>
              <a:t>Новият Закон за ветеринарномедицинската дейност трябва да стъпи изцяло на Регламент (ЕС) 2016/429.</a:t>
            </a:r>
            <a:r>
              <a:rPr lang="en-US" sz="2800" dirty="0" smtClean="0">
                <a:solidFill>
                  <a:srgbClr val="104CA4"/>
                </a:solidFill>
              </a:rPr>
              <a:t> </a:t>
            </a:r>
            <a:r>
              <a:rPr lang="bg-BG" sz="2800" dirty="0" smtClean="0">
                <a:solidFill>
                  <a:srgbClr val="104CA4"/>
                </a:solidFill>
              </a:rPr>
              <a:t>Правилата трябва да са такива, че да могат да се спазват, т.е. да са съобразени с практическата им реализация. Да не са водещи рестрикциите.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89482" y="1170786"/>
            <a:ext cx="10972800" cy="8994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Цялостната политика на Министерство на земеделието, храните и горите,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относно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животновъдството и ветеринарната медицина, трябва да се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преразгледа.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34517" y="2151495"/>
            <a:ext cx="10852879" cy="3619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indent="-179388"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Възстановяване на </a:t>
            </a:r>
            <a:r>
              <a:rPr lang="bg-BG" sz="2800" b="1" dirty="0" smtClean="0">
                <a:solidFill>
                  <a:srgbClr val="104CA4"/>
                </a:solidFill>
              </a:rPr>
              <a:t>лабораторно-диагностична дейност.</a:t>
            </a:r>
          </a:p>
          <a:p>
            <a:pPr marL="179388" indent="-6350" algn="just"/>
            <a:r>
              <a:rPr lang="bg-BG" sz="2400" dirty="0" smtClean="0">
                <a:solidFill>
                  <a:srgbClr val="104CA4"/>
                </a:solidFill>
              </a:rPr>
              <a:t>Унищожени бяха цели структури на лабораторно-диагностичната дейност в България и практически ветеринарномедицинската дейност е оставена фактически на клиничната диагностика.</a:t>
            </a:r>
            <a:endParaRPr lang="en-US" sz="2400" b="1" dirty="0" smtClean="0">
              <a:solidFill>
                <a:srgbClr val="104CA4"/>
              </a:solidFill>
            </a:endParaRPr>
          </a:p>
          <a:p>
            <a:pPr marL="179388" indent="-179388"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Минимизиране до крайност на </a:t>
            </a:r>
            <a:r>
              <a:rPr lang="bg-BG" sz="2800" b="1" dirty="0" smtClean="0">
                <a:solidFill>
                  <a:srgbClr val="104CA4"/>
                </a:solidFill>
              </a:rPr>
              <a:t>документооборота</a:t>
            </a:r>
            <a:r>
              <a:rPr lang="bg-BG" sz="2800" dirty="0" smtClean="0">
                <a:solidFill>
                  <a:srgbClr val="104CA4"/>
                </a:solidFill>
              </a:rPr>
              <a:t>. </a:t>
            </a:r>
          </a:p>
          <a:p>
            <a:pPr marL="179388" indent="-179388" algn="just"/>
            <a:r>
              <a:rPr lang="bg-BG" sz="2800" dirty="0" smtClean="0">
                <a:solidFill>
                  <a:srgbClr val="104CA4"/>
                </a:solidFill>
              </a:rPr>
              <a:t>	</a:t>
            </a:r>
            <a:r>
              <a:rPr lang="bg-BG" sz="2400" dirty="0" smtClean="0">
                <a:solidFill>
                  <a:srgbClr val="104CA4"/>
                </a:solidFill>
              </a:rPr>
              <a:t>В цял свят тенденцията е електронно водене и следене на всички дейности.</a:t>
            </a:r>
          </a:p>
          <a:p>
            <a:pPr marL="179388" indent="-179388"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Саморегулация на </a:t>
            </a:r>
            <a:r>
              <a:rPr lang="bg-BG" sz="2800" b="1" dirty="0" smtClean="0">
                <a:solidFill>
                  <a:srgbClr val="104CA4"/>
                </a:solidFill>
              </a:rPr>
              <a:t>ветеринарномедицинската професия</a:t>
            </a:r>
            <a:r>
              <a:rPr lang="bg-BG" sz="2800" dirty="0" smtClean="0">
                <a:solidFill>
                  <a:srgbClr val="104CA4"/>
                </a:solidFill>
              </a:rPr>
              <a:t>. </a:t>
            </a:r>
          </a:p>
          <a:p>
            <a:pPr marL="179388" indent="-6350" algn="just"/>
            <a:r>
              <a:rPr lang="bg-BG" sz="2400" dirty="0" smtClean="0">
                <a:solidFill>
                  <a:srgbClr val="104CA4"/>
                </a:solidFill>
              </a:rPr>
              <a:t>В Европейския съюз саморегулацията се осъществява чрез съсловната организация.</a:t>
            </a:r>
          </a:p>
          <a:p>
            <a:pPr marL="179388" indent="-179388"/>
            <a:r>
              <a:rPr lang="bg-BG" sz="2800" dirty="0" smtClean="0">
                <a:solidFill>
                  <a:srgbClr val="104CA4"/>
                </a:solidFill>
              </a:rPr>
              <a:t/>
            </a:r>
            <a:br>
              <a:rPr lang="bg-BG" sz="2800" dirty="0" smtClean="0">
                <a:solidFill>
                  <a:srgbClr val="104CA4"/>
                </a:solidFill>
              </a:rPr>
            </a:br>
            <a:endParaRPr lang="bg-BG" sz="2800" dirty="0" smtClean="0">
              <a:solidFill>
                <a:srgbClr val="104CA4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2703" y="387230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ПРЕДЛОЖЕНИЯ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89482" y="1186552"/>
            <a:ext cx="10972800" cy="82602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Мястото на ветеринарната медицина е сред медицинските науки, а не 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сред селскостопанските. </a:t>
            </a:r>
          </a:p>
          <a:p>
            <a:pPr algn="ctr">
              <a:spcBef>
                <a:spcPts val="0"/>
              </a:spcBef>
              <a:buNone/>
            </a:pPr>
            <a:endParaRPr lang="bg-BG" sz="2400" b="1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34517" y="2151495"/>
            <a:ext cx="10852879" cy="3619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indent="-179388"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Промяна в </a:t>
            </a:r>
            <a:r>
              <a:rPr lang="bg-BG" sz="2800" b="1" dirty="0" smtClean="0">
                <a:solidFill>
                  <a:srgbClr val="104CA4"/>
                </a:solidFill>
              </a:rPr>
              <a:t>Класификацията на областите на образование и обучение</a:t>
            </a:r>
            <a:r>
              <a:rPr lang="bg-BG" sz="2800" dirty="0" smtClean="0">
                <a:solidFill>
                  <a:srgbClr val="104CA4"/>
                </a:solidFill>
              </a:rPr>
              <a:t> от 2015 г. (КОО-2015). </a:t>
            </a:r>
          </a:p>
          <a:p>
            <a:pPr marL="179388" indent="-179388" algn="just"/>
            <a:r>
              <a:rPr lang="bg-BG" sz="2800" dirty="0" smtClean="0">
                <a:solidFill>
                  <a:srgbClr val="104CA4"/>
                </a:solidFill>
              </a:rPr>
              <a:t>	</a:t>
            </a:r>
            <a:r>
              <a:rPr lang="bg-BG" sz="2400" dirty="0" smtClean="0">
                <a:solidFill>
                  <a:srgbClr val="104CA4"/>
                </a:solidFill>
              </a:rPr>
              <a:t>Според чл. 10 на Правилника за прилагане на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класификацията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на областите на образование и обучение, актуализирането става със заповед на председателя на Националния статистически институт. Нашата цел е ветеринарната медицина да бъде извадена от групата – широка област №08 „Селско, горско, рибно стопанство и ветеринарна медицина” и да се включи към група – широка област №09 „Здравеопазване и социални услуги”, като тясна област – „Ветеринарна медицина”.</a:t>
            </a:r>
          </a:p>
          <a:p>
            <a:pPr marL="179388" indent="-179388"/>
            <a:r>
              <a:rPr lang="bg-BG" sz="2800" dirty="0" smtClean="0">
                <a:solidFill>
                  <a:srgbClr val="104CA4"/>
                </a:solidFill>
              </a:rPr>
              <a:t/>
            </a:r>
            <a:br>
              <a:rPr lang="bg-BG" sz="2800" dirty="0" smtClean="0">
                <a:solidFill>
                  <a:srgbClr val="104CA4"/>
                </a:solidFill>
              </a:rPr>
            </a:br>
            <a:endParaRPr lang="bg-BG" sz="2800" dirty="0" smtClean="0">
              <a:solidFill>
                <a:srgbClr val="104CA4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2703" y="387230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ПРЕДЛОЖЕНИЯ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89482" y="1186552"/>
            <a:ext cx="10972800" cy="82602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Мястото на ветеринарната медицина е сред медицинските науки, а не 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сред селскостопанските. </a:t>
            </a:r>
          </a:p>
          <a:p>
            <a:pPr algn="ctr">
              <a:spcBef>
                <a:spcPts val="0"/>
              </a:spcBef>
              <a:buNone/>
            </a:pPr>
            <a:endParaRPr lang="bg-BG" sz="2400" b="1" i="1" dirty="0" smtClean="0">
              <a:solidFill>
                <a:srgbClr val="104CA4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34517" y="2151495"/>
            <a:ext cx="10852879" cy="3129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indent="-179388"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rgbClr val="104CA4"/>
                </a:solidFill>
              </a:rPr>
              <a:t>Концепцията за </a:t>
            </a:r>
            <a:r>
              <a:rPr lang="bg-BG" sz="2800" b="1" dirty="0" smtClean="0">
                <a:solidFill>
                  <a:srgbClr val="104CA4"/>
                </a:solidFill>
              </a:rPr>
              <a:t>„</a:t>
            </a:r>
            <a:r>
              <a:rPr lang="en-US" sz="2800" b="1" i="1" dirty="0" smtClean="0">
                <a:solidFill>
                  <a:srgbClr val="104CA4"/>
                </a:solidFill>
              </a:rPr>
              <a:t>One Health</a:t>
            </a:r>
            <a:r>
              <a:rPr lang="bg-BG" sz="2800" b="1" i="1" dirty="0" smtClean="0">
                <a:solidFill>
                  <a:srgbClr val="104CA4"/>
                </a:solidFill>
              </a:rPr>
              <a:t>”</a:t>
            </a:r>
            <a:r>
              <a:rPr lang="ru-RU" sz="2800" b="1" i="1" dirty="0" smtClean="0">
                <a:solidFill>
                  <a:srgbClr val="104CA4"/>
                </a:solidFill>
              </a:rPr>
              <a:t> </a:t>
            </a:r>
            <a:r>
              <a:rPr lang="ru-RU" sz="2800" i="1" dirty="0" smtClean="0">
                <a:solidFill>
                  <a:srgbClr val="104CA4"/>
                </a:solidFill>
              </a:rPr>
              <a:t>(</a:t>
            </a:r>
            <a:r>
              <a:rPr lang="bg-BG" sz="2800" i="1" dirty="0" smtClean="0">
                <a:solidFill>
                  <a:srgbClr val="104CA4"/>
                </a:solidFill>
              </a:rPr>
              <a:t>Единно здраве</a:t>
            </a:r>
            <a:r>
              <a:rPr lang="ru-RU" sz="2800" i="1" dirty="0" smtClean="0">
                <a:solidFill>
                  <a:srgbClr val="104CA4"/>
                </a:solidFill>
              </a:rPr>
              <a:t>)</a:t>
            </a:r>
            <a:r>
              <a:rPr lang="ru-RU" sz="2800" dirty="0" smtClean="0">
                <a:solidFill>
                  <a:srgbClr val="104CA4"/>
                </a:solidFill>
              </a:rPr>
              <a:t> </a:t>
            </a:r>
          </a:p>
          <a:p>
            <a:pPr marL="179388" indent="-6350" algn="just"/>
            <a:r>
              <a:rPr lang="bg-BG" sz="2400" dirty="0" smtClean="0">
                <a:solidFill>
                  <a:srgbClr val="104CA4"/>
                </a:solidFill>
              </a:rPr>
              <a:t>Признава </a:t>
            </a:r>
            <a:r>
              <a:rPr lang="bg-BG" sz="2400" b="1" dirty="0" smtClean="0">
                <a:solidFill>
                  <a:srgbClr val="104CA4"/>
                </a:solidFill>
              </a:rPr>
              <a:t>взаимовръзката</a:t>
            </a:r>
            <a:r>
              <a:rPr lang="bg-BG" sz="2400" dirty="0" smtClean="0">
                <a:solidFill>
                  <a:srgbClr val="104CA4"/>
                </a:solidFill>
              </a:rPr>
              <a:t> между здравеопазването на животните, хората и екосистемите за по-добро справяне с предизвикателствата на настоящото и бъдещото здравеопазване. Все повече се</a:t>
            </a:r>
            <a:r>
              <a:rPr lang="en-US" sz="2400" dirty="0" smtClean="0">
                <a:solidFill>
                  <a:srgbClr val="104CA4"/>
                </a:solidFill>
              </a:rPr>
              <a:t> </a:t>
            </a:r>
            <a:r>
              <a:rPr lang="bg-BG" sz="2400" dirty="0" smtClean="0">
                <a:solidFill>
                  <a:srgbClr val="104CA4"/>
                </a:solidFill>
              </a:rPr>
              <a:t>потвърждава значимостта на подхода „</a:t>
            </a:r>
            <a:r>
              <a:rPr lang="bg-BG" sz="2400" i="1" dirty="0" smtClean="0">
                <a:solidFill>
                  <a:srgbClr val="104CA4"/>
                </a:solidFill>
              </a:rPr>
              <a:t>Единно здраве”</a:t>
            </a:r>
            <a:r>
              <a:rPr lang="ru-RU" sz="2400" dirty="0" smtClean="0">
                <a:solidFill>
                  <a:srgbClr val="104CA4"/>
                </a:solidFill>
              </a:rPr>
              <a:t> и</a:t>
            </a:r>
            <a:r>
              <a:rPr lang="bg-BG" sz="2400" dirty="0" smtClean="0">
                <a:solidFill>
                  <a:srgbClr val="104CA4"/>
                </a:solidFill>
              </a:rPr>
              <a:t> ветеринарните лекари участват активно в научни изследвания, академични среди и създаване на политики, взаимодействайки с другите професии, като част от </a:t>
            </a:r>
            <a:r>
              <a:rPr lang="bg-BG" sz="2400" b="1" dirty="0" smtClean="0">
                <a:solidFill>
                  <a:srgbClr val="104CA4"/>
                </a:solidFill>
              </a:rPr>
              <a:t>мултидисциплинарен екип</a:t>
            </a:r>
            <a:r>
              <a:rPr lang="bg-BG" sz="2400" dirty="0" smtClean="0">
                <a:solidFill>
                  <a:srgbClr val="104CA4"/>
                </a:solidFill>
              </a:rPr>
              <a:t> за грижа за здравето на човечеството. </a:t>
            </a:r>
            <a:endParaRPr lang="en-US" sz="2400" dirty="0" smtClean="0">
              <a:solidFill>
                <a:srgbClr val="104CA4"/>
              </a:solidFill>
            </a:endParaRPr>
          </a:p>
          <a:p>
            <a:pPr marL="179388" indent="-179388"/>
            <a:endParaRPr lang="bg-BG" sz="2400" dirty="0" smtClean="0">
              <a:solidFill>
                <a:srgbClr val="104CA4"/>
              </a:solidFill>
            </a:endParaRPr>
          </a:p>
          <a:p>
            <a:pPr marL="179388" indent="-179388"/>
            <a:r>
              <a:rPr lang="bg-BG" sz="2800" dirty="0" smtClean="0">
                <a:solidFill>
                  <a:srgbClr val="104CA4"/>
                </a:solidFill>
              </a:rPr>
              <a:t/>
            </a:r>
            <a:br>
              <a:rPr lang="bg-BG" sz="2800" dirty="0" smtClean="0">
                <a:solidFill>
                  <a:srgbClr val="104CA4"/>
                </a:solidFill>
              </a:rPr>
            </a:br>
            <a:endParaRPr lang="bg-BG" sz="2800" dirty="0" smtClean="0">
              <a:solidFill>
                <a:srgbClr val="104CA4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2703" y="387230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ПРЕДЛОЖЕНИЯ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 smtClean="0">
                <a:solidFill>
                  <a:srgbClr val="104CA4"/>
                </a:solidFill>
              </a:rPr>
              <a:t>Цел</a:t>
            </a:r>
            <a:r>
              <a:rPr lang="en-US" sz="2800" b="1" dirty="0" smtClean="0">
                <a:solidFill>
                  <a:srgbClr val="104CA4"/>
                </a:solidFill>
              </a:rPr>
              <a:t>:</a:t>
            </a:r>
            <a:r>
              <a:rPr lang="en-US" sz="2800" dirty="0" smtClean="0">
                <a:solidFill>
                  <a:srgbClr val="104CA4"/>
                </a:solidFill>
              </a:rPr>
              <a:t> </a:t>
            </a:r>
            <a:r>
              <a:rPr lang="bg-BG" sz="2800" dirty="0" smtClean="0">
                <a:solidFill>
                  <a:srgbClr val="104CA4"/>
                </a:solidFill>
              </a:rPr>
              <a:t>да съдейства за развитието на ветеринарната медицина в областта на продуктивните животни и да подпомага повишаването на професионалната квалификация</a:t>
            </a:r>
            <a:r>
              <a:rPr lang="en-US" sz="2800" dirty="0" smtClean="0">
                <a:solidFill>
                  <a:srgbClr val="104CA4"/>
                </a:solidFill>
              </a:rPr>
              <a:t>.</a:t>
            </a:r>
            <a:endParaRPr lang="bg-BG" sz="2800" dirty="0">
              <a:solidFill>
                <a:srgbClr val="104CA4"/>
              </a:solidFill>
            </a:endParaRPr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62703" y="299553"/>
            <a:ext cx="10972800" cy="1876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3600" b="1" dirty="0" smtClean="0">
                <a:solidFill>
                  <a:srgbClr val="104CA4"/>
                </a:solidFill>
              </a:rPr>
              <a:t>РЕШЕНИЯ</a:t>
            </a:r>
            <a:endParaRPr lang="bg-BG" sz="3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44512" y="1457151"/>
            <a:ext cx="10972800" cy="86942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Учредяването на Българска асоциация на </a:t>
            </a:r>
            <a:endParaRPr lang="en-US" sz="2400" dirty="0" smtClean="0">
              <a:solidFill>
                <a:srgbClr val="104CA4"/>
              </a:solidFill>
            </a:endParaRP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ветеринарните лекари за продуктивни животни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 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pic>
        <p:nvPicPr>
          <p:cNvPr id="2050" name="Picture 2" descr="C:\Users\Milena\Desktop\VP\VP_2021\VP_5_2021\8-9\page cover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8750" y="4092314"/>
            <a:ext cx="4051242" cy="2549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800" dirty="0">
              <a:solidFill>
                <a:srgbClr val="104CA4"/>
              </a:solidFill>
            </a:endParaRPr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62703" y="299553"/>
            <a:ext cx="10972800" cy="1876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3600" b="1" dirty="0" smtClean="0">
                <a:solidFill>
                  <a:srgbClr val="104CA4"/>
                </a:solidFill>
              </a:rPr>
              <a:t>РЕШЕНИЯ</a:t>
            </a:r>
            <a:endParaRPr lang="bg-BG" sz="3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07574" y="1141842"/>
            <a:ext cx="10972800" cy="86942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Начало на продължаващото ветеринарномедицинско обучение в България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 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pic>
        <p:nvPicPr>
          <p:cNvPr id="7" name="Контейнер за картина 7" descr="ПВО.jpg"/>
          <p:cNvPicPr>
            <a:picLocks noChangeAspect="1"/>
          </p:cNvPicPr>
          <p:nvPr/>
        </p:nvPicPr>
        <p:blipFill>
          <a:blip r:embed="rId4" cstate="print"/>
          <a:srcRect t="6123" b="6123"/>
          <a:stretch>
            <a:fillRect/>
          </a:stretch>
        </p:blipFill>
        <p:spPr>
          <a:xfrm>
            <a:off x="4454999" y="1810948"/>
            <a:ext cx="7315200" cy="4114800"/>
          </a:xfrm>
          <a:prstGeom prst="rect">
            <a:avLst/>
          </a:prstGeom>
        </p:spPr>
      </p:pic>
      <p:pic>
        <p:nvPicPr>
          <p:cNvPr id="2050" name="Picture 2" descr="C:\Users\Milena\Desktop\VP\VP_2021\VP_5_2021\8-9\page cover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04887" y="1813033"/>
            <a:ext cx="1284594" cy="808337"/>
          </a:xfrm>
          <a:prstGeom prst="rect">
            <a:avLst/>
          </a:prstGeom>
          <a:noFill/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38870" y="1970579"/>
            <a:ext cx="3657600" cy="36577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algn="just">
              <a:spcBef>
                <a:spcPct val="20000"/>
              </a:spcBef>
            </a:pPr>
            <a:r>
              <a:rPr lang="bg-BG" sz="2400" dirty="0" smtClean="0">
                <a:solidFill>
                  <a:srgbClr val="104CA4"/>
                </a:solidFill>
              </a:rPr>
              <a:t>С приемането от НС на БВС на Правилник за дейността, устройството и </a:t>
            </a:r>
            <a:r>
              <a:rPr lang="bg-BG" sz="2400" dirty="0" err="1" smtClean="0">
                <a:solidFill>
                  <a:srgbClr val="104CA4"/>
                </a:solidFill>
              </a:rPr>
              <a:t>управлени-ето</a:t>
            </a:r>
            <a:r>
              <a:rPr lang="bg-BG" sz="2400" dirty="0" smtClean="0">
                <a:solidFill>
                  <a:srgbClr val="104CA4"/>
                </a:solidFill>
              </a:rPr>
              <a:t> на Акредитационния съвет относно продължава-щото </a:t>
            </a:r>
            <a:r>
              <a:rPr lang="bg-BG" sz="2400" dirty="0" err="1" smtClean="0">
                <a:solidFill>
                  <a:srgbClr val="104CA4"/>
                </a:solidFill>
              </a:rPr>
              <a:t>ветеринарномедицин-ско</a:t>
            </a:r>
            <a:r>
              <a:rPr lang="bg-BG" sz="2400" dirty="0" smtClean="0">
                <a:solidFill>
                  <a:srgbClr val="104CA4"/>
                </a:solidFill>
              </a:rPr>
              <a:t> обучение </a:t>
            </a:r>
            <a:r>
              <a:rPr lang="ru-RU" sz="2400" dirty="0" smtClean="0">
                <a:solidFill>
                  <a:srgbClr val="104CA4"/>
                </a:solidFill>
              </a:rPr>
              <a:t>(</a:t>
            </a:r>
            <a:r>
              <a:rPr lang="bg-BG" sz="2400" dirty="0" smtClean="0">
                <a:solidFill>
                  <a:srgbClr val="104CA4"/>
                </a:solidFill>
              </a:rPr>
              <a:t>ПВО</a:t>
            </a:r>
            <a:r>
              <a:rPr lang="ru-RU" sz="2400" dirty="0" smtClean="0">
                <a:solidFill>
                  <a:srgbClr val="104CA4"/>
                </a:solidFill>
              </a:rPr>
              <a:t>)</a:t>
            </a:r>
            <a:r>
              <a:rPr lang="bg-BG" sz="2400" dirty="0" smtClean="0">
                <a:solidFill>
                  <a:srgbClr val="104CA4"/>
                </a:solidFill>
              </a:rPr>
              <a:t> в Република България </a:t>
            </a:r>
            <a:r>
              <a:rPr lang="en-US" sz="2400" dirty="0" smtClean="0">
                <a:solidFill>
                  <a:srgbClr val="104CA4"/>
                </a:solidFill>
              </a:rPr>
              <a:t>(</a:t>
            </a:r>
            <a:r>
              <a:rPr lang="bg-BG" sz="2400" dirty="0" smtClean="0">
                <a:solidFill>
                  <a:srgbClr val="104CA4"/>
                </a:solidFill>
              </a:rPr>
              <a:t>08 – 09.01.2020 г.</a:t>
            </a:r>
            <a:r>
              <a:rPr lang="en-US" sz="2400" dirty="0" smtClean="0">
                <a:solidFill>
                  <a:srgbClr val="104CA4"/>
                </a:solidFill>
              </a:rPr>
              <a:t>) </a:t>
            </a:r>
            <a:r>
              <a:rPr lang="bg-BG" sz="2400" dirty="0" smtClean="0">
                <a:solidFill>
                  <a:srgbClr val="104CA4"/>
                </a:solidFill>
              </a:rPr>
              <a:t>се поставя началото на качествено продължаващо обучение на ветеринарните лекари и у нас.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29655" y="6118574"/>
            <a:ext cx="6621517" cy="613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defRPr/>
            </a:pPr>
            <a:r>
              <a:rPr lang="bg-BG" sz="2400" b="1" dirty="0" smtClean="0">
                <a:solidFill>
                  <a:srgbClr val="104CA4"/>
                </a:solidFill>
              </a:rPr>
              <a:t>„ </a:t>
            </a:r>
            <a:r>
              <a:rPr lang="bg-BG" sz="2400" b="1" i="1" dirty="0" smtClean="0">
                <a:solidFill>
                  <a:srgbClr val="104CA4"/>
                </a:solidFill>
              </a:rPr>
              <a:t>Ние живеем, ние се учим</a:t>
            </a:r>
            <a:r>
              <a:rPr kumimoji="0" lang="bg-BG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!”</a:t>
            </a:r>
            <a:endParaRPr kumimoji="0" lang="bg-BG" sz="2400" b="0" i="1" u="none" strike="noStrike" kern="1200" cap="none" spc="0" normalizeH="0" baseline="0" noProof="0" dirty="0" smtClean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800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62703" y="387230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РЕШЕНИЯ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2670" y="1830612"/>
            <a:ext cx="6565690" cy="2347251"/>
          </a:xfrm>
        </p:spPr>
        <p:txBody>
          <a:bodyPr>
            <a:noAutofit/>
          </a:bodyPr>
          <a:lstStyle/>
          <a:p>
            <a:pPr marL="0" indent="0" algn="just">
              <a:buClr>
                <a:schemeClr val="accent1"/>
              </a:buClr>
              <a:buNone/>
            </a:pPr>
            <a:r>
              <a:rPr lang="bg-BG" sz="2400" b="1" dirty="0" smtClean="0">
                <a:solidFill>
                  <a:srgbClr val="104CA4"/>
                </a:solidFill>
              </a:rPr>
              <a:t>Информационна и образователна кампания</a:t>
            </a:r>
            <a:r>
              <a:rPr lang="bg-BG" sz="2400" dirty="0" smtClean="0">
                <a:solidFill>
                  <a:srgbClr val="104CA4"/>
                </a:solidFill>
              </a:rPr>
              <a:t> на Българската асоциация на ветеринарните лекари за продуктивни животни, съвместно със сп. </a:t>
            </a:r>
            <a:r>
              <a:rPr lang="bg-BG" sz="2400" i="1" dirty="0" smtClean="0">
                <a:solidFill>
                  <a:srgbClr val="104CA4"/>
                </a:solidFill>
              </a:rPr>
              <a:t>„Ветеринарна практика”</a:t>
            </a:r>
            <a:r>
              <a:rPr lang="bg-BG" sz="2400" dirty="0" smtClean="0">
                <a:solidFill>
                  <a:srgbClr val="104CA4"/>
                </a:solidFill>
              </a:rPr>
              <a:t> под надслов</a:t>
            </a:r>
            <a:r>
              <a:rPr lang="ru-RU" sz="2400" dirty="0" smtClean="0">
                <a:solidFill>
                  <a:srgbClr val="104CA4"/>
                </a:solidFill>
              </a:rPr>
              <a:t>:</a:t>
            </a:r>
            <a:r>
              <a:rPr lang="ru-RU" sz="2400" b="1" dirty="0" smtClean="0">
                <a:solidFill>
                  <a:srgbClr val="104CA4"/>
                </a:solidFill>
              </a:rPr>
              <a:t> </a:t>
            </a:r>
            <a:r>
              <a:rPr lang="bg-BG" sz="2400" b="1" dirty="0" smtClean="0">
                <a:solidFill>
                  <a:srgbClr val="104CA4"/>
                </a:solidFill>
              </a:rPr>
              <a:t>„Гордея се, че съм ветеринарен лекар на продуктивни животни!”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dirty="0" smtClean="0">
                <a:solidFill>
                  <a:srgbClr val="104CA4"/>
                </a:solidFill>
              </a:rPr>
              <a:t> </a:t>
            </a:r>
            <a:endParaRPr lang="bg-BG" sz="2400" b="1" i="1" dirty="0" smtClean="0">
              <a:solidFill>
                <a:srgbClr val="104CA4"/>
              </a:solidFill>
            </a:endParaRPr>
          </a:p>
        </p:txBody>
      </p:sp>
      <p:pic>
        <p:nvPicPr>
          <p:cNvPr id="3074" name="Picture 2" descr="C:\Users\Milena\Desktop\VP_6_2021\rekla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5339" y="324265"/>
            <a:ext cx="4392119" cy="6231336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89482" y="1233850"/>
            <a:ext cx="10972800" cy="648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Възвръщане на престижа на ветеринарномедицинската</a:t>
            </a:r>
            <a:r>
              <a:rPr kumimoji="0" lang="bg-BG" sz="2400" b="0" i="0" u="none" strike="noStrike" kern="1200" cap="none" spc="0" normalizeH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професия</a:t>
            </a: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България.</a:t>
            </a:r>
            <a:endParaRPr kumimoji="0" lang="bg-BG" sz="2400" b="1" i="1" u="none" strike="noStrike" kern="1200" cap="none" spc="0" normalizeH="0" baseline="0" noProof="0" dirty="0" smtClean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20262" y="4370149"/>
            <a:ext cx="6621517" cy="1668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g-BG" sz="2400" b="1" i="1" dirty="0" smtClean="0">
                <a:solidFill>
                  <a:srgbClr val="104CA4"/>
                </a:solidFill>
              </a:rPr>
              <a:t>Ние искаме ветеринарномедицинската професия да продължи да се развива и да придобие репутацията и признанието, което заслужава</a:t>
            </a:r>
            <a:r>
              <a:rPr kumimoji="0" lang="bg-BG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endParaRPr kumimoji="0" lang="bg-BG" sz="2400" b="0" i="1" u="none" strike="noStrike" kern="1200" cap="none" spc="0" normalizeH="0" baseline="0" noProof="0" dirty="0" smtClean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98471" y="64435"/>
            <a:ext cx="11988000" cy="6696000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800" dirty="0"/>
          </a:p>
        </p:txBody>
      </p:sp>
      <p:pic>
        <p:nvPicPr>
          <p:cNvPr id="1026" name="Picture 2" descr="C:\Users\Milena\Desktop\BVS\LOGO_BVS\BVS_Logo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38" y="5767523"/>
            <a:ext cx="1152461" cy="805715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5766" y="734076"/>
            <a:ext cx="10972800" cy="1032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ctr">
              <a:spcBef>
                <a:spcPct val="0"/>
              </a:spcBef>
              <a:tabLst>
                <a:tab pos="1619250" algn="l"/>
              </a:tabLst>
              <a:defRPr/>
            </a:pPr>
            <a:r>
              <a:rPr lang="bg-BG" sz="7600" b="1" dirty="0" smtClean="0">
                <a:solidFill>
                  <a:srgbClr val="104CA4"/>
                </a:solidFill>
              </a:rPr>
              <a:t>Благодаря за вниманието!</a:t>
            </a:r>
            <a:endParaRPr lang="bg-BG" sz="7600" dirty="0" smtClean="0">
              <a:solidFill>
                <a:srgbClr val="104CA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9250" algn="l"/>
              </a:tabLst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04CA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04CA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2" name="Picture 2" descr="C:\Users\Milena\Desktop\един работен ден.jpg"/>
          <p:cNvPicPr>
            <a:picLocks noChangeAspect="1" noChangeArrowheads="1"/>
          </p:cNvPicPr>
          <p:nvPr/>
        </p:nvPicPr>
        <p:blipFill>
          <a:blip r:embed="rId4" cstate="print"/>
          <a:srcRect t="10729" b="24238"/>
          <a:stretch>
            <a:fillRect/>
          </a:stretch>
        </p:blipFill>
        <p:spPr bwMode="auto">
          <a:xfrm>
            <a:off x="3434262" y="1592326"/>
            <a:ext cx="5360000" cy="4682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31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По избор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1FADCC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</TotalTime>
  <Words>998</Words>
  <Application>Microsoft Office PowerPoint</Application>
  <PresentationFormat>По избор</PresentationFormat>
  <Paragraphs>124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18" baseType="lpstr">
      <vt:lpstr>Office тема</vt:lpstr>
      <vt:lpstr>Слайд 1</vt:lpstr>
      <vt:lpstr>ДЕМОГРАФСКИ И СОЦИАЛНИ ПРОБЛЕМИ,  ВЛИЯЕЩИ НА  ВЕТЕРИНАРНОМЕДИЦИНСКАТА ПРОФЕСИЯ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Мирослав Първанов</dc:creator>
  <cp:lastModifiedBy>БВС</cp:lastModifiedBy>
  <cp:revision>95</cp:revision>
  <dcterms:created xsi:type="dcterms:W3CDTF">2021-11-04T09:03:53Z</dcterms:created>
  <dcterms:modified xsi:type="dcterms:W3CDTF">2021-11-17T13:02:31Z</dcterms:modified>
</cp:coreProperties>
</file>